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73" r:id="rId3"/>
    <p:sldId id="259" r:id="rId4"/>
    <p:sldId id="257" r:id="rId5"/>
    <p:sldId id="260" r:id="rId6"/>
    <p:sldId id="267" r:id="rId7"/>
    <p:sldId id="270" r:id="rId8"/>
    <p:sldId id="261" r:id="rId9"/>
    <p:sldId id="262" r:id="rId10"/>
    <p:sldId id="264" r:id="rId11"/>
    <p:sldId id="265" r:id="rId12"/>
    <p:sldId id="274"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997"/>
    <p:restoredTop sz="65849"/>
  </p:normalViewPr>
  <p:slideViewPr>
    <p:cSldViewPr snapToGrid="0" snapToObjects="1">
      <p:cViewPr varScale="1">
        <p:scale>
          <a:sx n="99" d="100"/>
          <a:sy n="99" d="100"/>
        </p:scale>
        <p:origin x="8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2318B2-1BA5-4015-8204-592FF069696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3EBCF224-1096-43E3-BF70-D77D9982DD07}">
      <dgm:prSet/>
      <dgm:spPr/>
      <dgm:t>
        <a:bodyPr/>
        <a:lstStyle/>
        <a:p>
          <a:r>
            <a:rPr lang="en-US"/>
            <a:t>Modules</a:t>
          </a:r>
        </a:p>
      </dgm:t>
    </dgm:pt>
    <dgm:pt modelId="{3FDB35FB-8EBB-4492-B127-D87F8F79BCB0}" type="parTrans" cxnId="{221B2E2B-436A-43DC-8A3C-58903C533D8C}">
      <dgm:prSet/>
      <dgm:spPr/>
      <dgm:t>
        <a:bodyPr/>
        <a:lstStyle/>
        <a:p>
          <a:endParaRPr lang="en-US"/>
        </a:p>
      </dgm:t>
    </dgm:pt>
    <dgm:pt modelId="{274F25E8-25C6-48B4-BA17-EB6D5753E5DB}" type="sibTrans" cxnId="{221B2E2B-436A-43DC-8A3C-58903C533D8C}">
      <dgm:prSet/>
      <dgm:spPr/>
      <dgm:t>
        <a:bodyPr/>
        <a:lstStyle/>
        <a:p>
          <a:endParaRPr lang="en-US"/>
        </a:p>
      </dgm:t>
    </dgm:pt>
    <dgm:pt modelId="{F6565C8E-8E8E-4846-9455-249CB0F7D720}">
      <dgm:prSet/>
      <dgm:spPr/>
      <dgm:t>
        <a:bodyPr/>
        <a:lstStyle/>
        <a:p>
          <a:r>
            <a:rPr lang="en-US"/>
            <a:t>Lessons</a:t>
          </a:r>
        </a:p>
      </dgm:t>
    </dgm:pt>
    <dgm:pt modelId="{FE332212-9C1E-4578-8E26-FC9AC5E74715}" type="parTrans" cxnId="{0580ACF4-388F-4007-8C9C-3CC1C76C4AE9}">
      <dgm:prSet/>
      <dgm:spPr/>
      <dgm:t>
        <a:bodyPr/>
        <a:lstStyle/>
        <a:p>
          <a:endParaRPr lang="en-US"/>
        </a:p>
      </dgm:t>
    </dgm:pt>
    <dgm:pt modelId="{A0DD01F2-A507-42A4-9FC3-0B0127D277A9}" type="sibTrans" cxnId="{0580ACF4-388F-4007-8C9C-3CC1C76C4AE9}">
      <dgm:prSet/>
      <dgm:spPr/>
      <dgm:t>
        <a:bodyPr/>
        <a:lstStyle/>
        <a:p>
          <a:endParaRPr lang="en-US"/>
        </a:p>
      </dgm:t>
    </dgm:pt>
    <dgm:pt modelId="{CBA7C824-2712-4870-ABDB-E6168402204B}">
      <dgm:prSet/>
      <dgm:spPr/>
      <dgm:t>
        <a:bodyPr/>
        <a:lstStyle/>
        <a:p>
          <a:r>
            <a:rPr lang="en-US"/>
            <a:t>Quizzes</a:t>
          </a:r>
        </a:p>
      </dgm:t>
    </dgm:pt>
    <dgm:pt modelId="{D2094263-4427-4E00-9E04-ADD071B984B8}" type="parTrans" cxnId="{1485B616-5A60-45A7-A5B7-6B3AC9166630}">
      <dgm:prSet/>
      <dgm:spPr/>
      <dgm:t>
        <a:bodyPr/>
        <a:lstStyle/>
        <a:p>
          <a:endParaRPr lang="en-US"/>
        </a:p>
      </dgm:t>
    </dgm:pt>
    <dgm:pt modelId="{DE13F11B-B705-43AA-A873-12A5D983453C}" type="sibTrans" cxnId="{1485B616-5A60-45A7-A5B7-6B3AC9166630}">
      <dgm:prSet/>
      <dgm:spPr/>
      <dgm:t>
        <a:bodyPr/>
        <a:lstStyle/>
        <a:p>
          <a:endParaRPr lang="en-US"/>
        </a:p>
      </dgm:t>
    </dgm:pt>
    <dgm:pt modelId="{44E97ACF-38AA-4566-AA03-7B9433886EB6}">
      <dgm:prSet/>
      <dgm:spPr/>
      <dgm:t>
        <a:bodyPr/>
        <a:lstStyle/>
        <a:p>
          <a:r>
            <a:rPr lang="en-US"/>
            <a:t>Labs</a:t>
          </a:r>
        </a:p>
      </dgm:t>
    </dgm:pt>
    <dgm:pt modelId="{0CAB0F11-8F96-4A2C-93B2-1BAA04C037CC}" type="parTrans" cxnId="{B559FFC5-422D-424C-9AFE-A65B2C7BD028}">
      <dgm:prSet/>
      <dgm:spPr/>
      <dgm:t>
        <a:bodyPr/>
        <a:lstStyle/>
        <a:p>
          <a:endParaRPr lang="en-US"/>
        </a:p>
      </dgm:t>
    </dgm:pt>
    <dgm:pt modelId="{7A5B4B29-013C-4879-99E0-F6A78B35198D}" type="sibTrans" cxnId="{B559FFC5-422D-424C-9AFE-A65B2C7BD028}">
      <dgm:prSet/>
      <dgm:spPr/>
      <dgm:t>
        <a:bodyPr/>
        <a:lstStyle/>
        <a:p>
          <a:endParaRPr lang="en-US"/>
        </a:p>
      </dgm:t>
    </dgm:pt>
    <dgm:pt modelId="{A6036736-54D9-484C-AC19-6BDB7318A369}">
      <dgm:prSet/>
      <dgm:spPr/>
      <dgm:t>
        <a:bodyPr/>
        <a:lstStyle/>
        <a:p>
          <a:r>
            <a:rPr lang="en-US"/>
            <a:t>Project</a:t>
          </a:r>
        </a:p>
      </dgm:t>
    </dgm:pt>
    <dgm:pt modelId="{01C6B67E-AEAA-433D-A2A3-5F52185E071D}" type="parTrans" cxnId="{DA3EDF97-DC38-43FD-AE6C-087E4A97D602}">
      <dgm:prSet/>
      <dgm:spPr/>
      <dgm:t>
        <a:bodyPr/>
        <a:lstStyle/>
        <a:p>
          <a:endParaRPr lang="en-US"/>
        </a:p>
      </dgm:t>
    </dgm:pt>
    <dgm:pt modelId="{CD23994F-9072-4564-8457-1963DFA01BD6}" type="sibTrans" cxnId="{DA3EDF97-DC38-43FD-AE6C-087E4A97D602}">
      <dgm:prSet/>
      <dgm:spPr/>
      <dgm:t>
        <a:bodyPr/>
        <a:lstStyle/>
        <a:p>
          <a:endParaRPr lang="en-US"/>
        </a:p>
      </dgm:t>
    </dgm:pt>
    <dgm:pt modelId="{3DCA0618-B6F6-0F4B-B3C9-4F9347755958}" type="pres">
      <dgm:prSet presAssocID="{D32318B2-1BA5-4015-8204-592FF0696968}" presName="vert0" presStyleCnt="0">
        <dgm:presLayoutVars>
          <dgm:dir/>
          <dgm:animOne val="branch"/>
          <dgm:animLvl val="lvl"/>
        </dgm:presLayoutVars>
      </dgm:prSet>
      <dgm:spPr/>
    </dgm:pt>
    <dgm:pt modelId="{8ACAD47D-75B2-3C4F-A48E-BBAF27BC9454}" type="pres">
      <dgm:prSet presAssocID="{3EBCF224-1096-43E3-BF70-D77D9982DD07}" presName="thickLine" presStyleLbl="alignNode1" presStyleIdx="0" presStyleCnt="5"/>
      <dgm:spPr/>
    </dgm:pt>
    <dgm:pt modelId="{86886D5A-A7B3-9341-B00E-1EC4F6040C49}" type="pres">
      <dgm:prSet presAssocID="{3EBCF224-1096-43E3-BF70-D77D9982DD07}" presName="horz1" presStyleCnt="0"/>
      <dgm:spPr/>
    </dgm:pt>
    <dgm:pt modelId="{2CCB94EA-7AAF-CB4E-947E-929E99FF6383}" type="pres">
      <dgm:prSet presAssocID="{3EBCF224-1096-43E3-BF70-D77D9982DD07}" presName="tx1" presStyleLbl="revTx" presStyleIdx="0" presStyleCnt="5"/>
      <dgm:spPr/>
    </dgm:pt>
    <dgm:pt modelId="{89D28F11-3A47-EC4D-B04F-84DEC3295D90}" type="pres">
      <dgm:prSet presAssocID="{3EBCF224-1096-43E3-BF70-D77D9982DD07}" presName="vert1" presStyleCnt="0"/>
      <dgm:spPr/>
    </dgm:pt>
    <dgm:pt modelId="{6A7E06C5-0FAA-854B-AA8D-791B2ED7FE9B}" type="pres">
      <dgm:prSet presAssocID="{F6565C8E-8E8E-4846-9455-249CB0F7D720}" presName="thickLine" presStyleLbl="alignNode1" presStyleIdx="1" presStyleCnt="5"/>
      <dgm:spPr/>
    </dgm:pt>
    <dgm:pt modelId="{09307C6D-6E13-084B-B07F-008CB9AAAAC6}" type="pres">
      <dgm:prSet presAssocID="{F6565C8E-8E8E-4846-9455-249CB0F7D720}" presName="horz1" presStyleCnt="0"/>
      <dgm:spPr/>
    </dgm:pt>
    <dgm:pt modelId="{C0664EF7-E029-2E48-A2A6-66E89CA6613B}" type="pres">
      <dgm:prSet presAssocID="{F6565C8E-8E8E-4846-9455-249CB0F7D720}" presName="tx1" presStyleLbl="revTx" presStyleIdx="1" presStyleCnt="5"/>
      <dgm:spPr/>
    </dgm:pt>
    <dgm:pt modelId="{DE18C2C9-C12D-484C-90DA-4CEDD9F3CD31}" type="pres">
      <dgm:prSet presAssocID="{F6565C8E-8E8E-4846-9455-249CB0F7D720}" presName="vert1" presStyleCnt="0"/>
      <dgm:spPr/>
    </dgm:pt>
    <dgm:pt modelId="{A59499E6-BA89-B04D-8BD6-FB7EA8808720}" type="pres">
      <dgm:prSet presAssocID="{CBA7C824-2712-4870-ABDB-E6168402204B}" presName="thickLine" presStyleLbl="alignNode1" presStyleIdx="2" presStyleCnt="5"/>
      <dgm:spPr/>
    </dgm:pt>
    <dgm:pt modelId="{18FBEBE2-569D-D248-9FB2-07BA55DA79A7}" type="pres">
      <dgm:prSet presAssocID="{CBA7C824-2712-4870-ABDB-E6168402204B}" presName="horz1" presStyleCnt="0"/>
      <dgm:spPr/>
    </dgm:pt>
    <dgm:pt modelId="{1653A840-B556-5247-A448-90DEB1E907DB}" type="pres">
      <dgm:prSet presAssocID="{CBA7C824-2712-4870-ABDB-E6168402204B}" presName="tx1" presStyleLbl="revTx" presStyleIdx="2" presStyleCnt="5"/>
      <dgm:spPr/>
    </dgm:pt>
    <dgm:pt modelId="{4C304209-900B-724A-B503-4BC0481D95BC}" type="pres">
      <dgm:prSet presAssocID="{CBA7C824-2712-4870-ABDB-E6168402204B}" presName="vert1" presStyleCnt="0"/>
      <dgm:spPr/>
    </dgm:pt>
    <dgm:pt modelId="{EB71FB76-02FC-3048-86CA-177A77E2840B}" type="pres">
      <dgm:prSet presAssocID="{44E97ACF-38AA-4566-AA03-7B9433886EB6}" presName="thickLine" presStyleLbl="alignNode1" presStyleIdx="3" presStyleCnt="5"/>
      <dgm:spPr/>
    </dgm:pt>
    <dgm:pt modelId="{22039528-9E10-8144-AD0B-4798B2573216}" type="pres">
      <dgm:prSet presAssocID="{44E97ACF-38AA-4566-AA03-7B9433886EB6}" presName="horz1" presStyleCnt="0"/>
      <dgm:spPr/>
    </dgm:pt>
    <dgm:pt modelId="{9F665BBD-B284-CD4F-87A3-57ED005A88AD}" type="pres">
      <dgm:prSet presAssocID="{44E97ACF-38AA-4566-AA03-7B9433886EB6}" presName="tx1" presStyleLbl="revTx" presStyleIdx="3" presStyleCnt="5"/>
      <dgm:spPr/>
    </dgm:pt>
    <dgm:pt modelId="{75B8E470-0183-AD4F-BE7B-4A42D6C4E252}" type="pres">
      <dgm:prSet presAssocID="{44E97ACF-38AA-4566-AA03-7B9433886EB6}" presName="vert1" presStyleCnt="0"/>
      <dgm:spPr/>
    </dgm:pt>
    <dgm:pt modelId="{9ABEC21C-01EB-E146-8674-7E3F677282DC}" type="pres">
      <dgm:prSet presAssocID="{A6036736-54D9-484C-AC19-6BDB7318A369}" presName="thickLine" presStyleLbl="alignNode1" presStyleIdx="4" presStyleCnt="5"/>
      <dgm:spPr/>
    </dgm:pt>
    <dgm:pt modelId="{2E7C2C05-C8BF-B143-A54A-25B006681A15}" type="pres">
      <dgm:prSet presAssocID="{A6036736-54D9-484C-AC19-6BDB7318A369}" presName="horz1" presStyleCnt="0"/>
      <dgm:spPr/>
    </dgm:pt>
    <dgm:pt modelId="{88377279-ADF3-B946-B446-73BCE0EEDCEF}" type="pres">
      <dgm:prSet presAssocID="{A6036736-54D9-484C-AC19-6BDB7318A369}" presName="tx1" presStyleLbl="revTx" presStyleIdx="4" presStyleCnt="5"/>
      <dgm:spPr/>
    </dgm:pt>
    <dgm:pt modelId="{548CEAF7-B5E5-A444-918E-23EDA26EE023}" type="pres">
      <dgm:prSet presAssocID="{A6036736-54D9-484C-AC19-6BDB7318A369}" presName="vert1" presStyleCnt="0"/>
      <dgm:spPr/>
    </dgm:pt>
  </dgm:ptLst>
  <dgm:cxnLst>
    <dgm:cxn modelId="{1485B616-5A60-45A7-A5B7-6B3AC9166630}" srcId="{D32318B2-1BA5-4015-8204-592FF0696968}" destId="{CBA7C824-2712-4870-ABDB-E6168402204B}" srcOrd="2" destOrd="0" parTransId="{D2094263-4427-4E00-9E04-ADD071B984B8}" sibTransId="{DE13F11B-B705-43AA-A873-12A5D983453C}"/>
    <dgm:cxn modelId="{6B43B42A-CA28-B942-9A5B-6F80E6EE4AF1}" type="presOf" srcId="{3EBCF224-1096-43E3-BF70-D77D9982DD07}" destId="{2CCB94EA-7AAF-CB4E-947E-929E99FF6383}" srcOrd="0" destOrd="0" presId="urn:microsoft.com/office/officeart/2008/layout/LinedList"/>
    <dgm:cxn modelId="{221B2E2B-436A-43DC-8A3C-58903C533D8C}" srcId="{D32318B2-1BA5-4015-8204-592FF0696968}" destId="{3EBCF224-1096-43E3-BF70-D77D9982DD07}" srcOrd="0" destOrd="0" parTransId="{3FDB35FB-8EBB-4492-B127-D87F8F79BCB0}" sibTransId="{274F25E8-25C6-48B4-BA17-EB6D5753E5DB}"/>
    <dgm:cxn modelId="{81552354-2717-9949-9608-289EC12762F3}" type="presOf" srcId="{D32318B2-1BA5-4015-8204-592FF0696968}" destId="{3DCA0618-B6F6-0F4B-B3C9-4F9347755958}" srcOrd="0" destOrd="0" presId="urn:microsoft.com/office/officeart/2008/layout/LinedList"/>
    <dgm:cxn modelId="{475A7B68-8C5D-D54C-8BB9-6EDD680F5206}" type="presOf" srcId="{CBA7C824-2712-4870-ABDB-E6168402204B}" destId="{1653A840-B556-5247-A448-90DEB1E907DB}" srcOrd="0" destOrd="0" presId="urn:microsoft.com/office/officeart/2008/layout/LinedList"/>
    <dgm:cxn modelId="{D388456A-3005-0943-82FE-9D29A72730D8}" type="presOf" srcId="{F6565C8E-8E8E-4846-9455-249CB0F7D720}" destId="{C0664EF7-E029-2E48-A2A6-66E89CA6613B}" srcOrd="0" destOrd="0" presId="urn:microsoft.com/office/officeart/2008/layout/LinedList"/>
    <dgm:cxn modelId="{DA3EDF97-DC38-43FD-AE6C-087E4A97D602}" srcId="{D32318B2-1BA5-4015-8204-592FF0696968}" destId="{A6036736-54D9-484C-AC19-6BDB7318A369}" srcOrd="4" destOrd="0" parTransId="{01C6B67E-AEAA-433D-A2A3-5F52185E071D}" sibTransId="{CD23994F-9072-4564-8457-1963DFA01BD6}"/>
    <dgm:cxn modelId="{D02138AC-477D-274C-9BE6-52CC639C3CBB}" type="presOf" srcId="{44E97ACF-38AA-4566-AA03-7B9433886EB6}" destId="{9F665BBD-B284-CD4F-87A3-57ED005A88AD}" srcOrd="0" destOrd="0" presId="urn:microsoft.com/office/officeart/2008/layout/LinedList"/>
    <dgm:cxn modelId="{3B4372B9-1887-2946-B01E-F07DF1DFDCE8}" type="presOf" srcId="{A6036736-54D9-484C-AC19-6BDB7318A369}" destId="{88377279-ADF3-B946-B446-73BCE0EEDCEF}" srcOrd="0" destOrd="0" presId="urn:microsoft.com/office/officeart/2008/layout/LinedList"/>
    <dgm:cxn modelId="{B559FFC5-422D-424C-9AFE-A65B2C7BD028}" srcId="{D32318B2-1BA5-4015-8204-592FF0696968}" destId="{44E97ACF-38AA-4566-AA03-7B9433886EB6}" srcOrd="3" destOrd="0" parTransId="{0CAB0F11-8F96-4A2C-93B2-1BAA04C037CC}" sibTransId="{7A5B4B29-013C-4879-99E0-F6A78B35198D}"/>
    <dgm:cxn modelId="{0580ACF4-388F-4007-8C9C-3CC1C76C4AE9}" srcId="{D32318B2-1BA5-4015-8204-592FF0696968}" destId="{F6565C8E-8E8E-4846-9455-249CB0F7D720}" srcOrd="1" destOrd="0" parTransId="{FE332212-9C1E-4578-8E26-FC9AC5E74715}" sibTransId="{A0DD01F2-A507-42A4-9FC3-0B0127D277A9}"/>
    <dgm:cxn modelId="{52B57650-3EB1-4246-B394-449141A60964}" type="presParOf" srcId="{3DCA0618-B6F6-0F4B-B3C9-4F9347755958}" destId="{8ACAD47D-75B2-3C4F-A48E-BBAF27BC9454}" srcOrd="0" destOrd="0" presId="urn:microsoft.com/office/officeart/2008/layout/LinedList"/>
    <dgm:cxn modelId="{FB5D56A9-1CEE-D147-A53C-B51968266D2F}" type="presParOf" srcId="{3DCA0618-B6F6-0F4B-B3C9-4F9347755958}" destId="{86886D5A-A7B3-9341-B00E-1EC4F6040C49}" srcOrd="1" destOrd="0" presId="urn:microsoft.com/office/officeart/2008/layout/LinedList"/>
    <dgm:cxn modelId="{FFA037CC-5BD7-674B-B64C-C610560B7436}" type="presParOf" srcId="{86886D5A-A7B3-9341-B00E-1EC4F6040C49}" destId="{2CCB94EA-7AAF-CB4E-947E-929E99FF6383}" srcOrd="0" destOrd="0" presId="urn:microsoft.com/office/officeart/2008/layout/LinedList"/>
    <dgm:cxn modelId="{16021F0E-FECB-CD46-959C-008501495712}" type="presParOf" srcId="{86886D5A-A7B3-9341-B00E-1EC4F6040C49}" destId="{89D28F11-3A47-EC4D-B04F-84DEC3295D90}" srcOrd="1" destOrd="0" presId="urn:microsoft.com/office/officeart/2008/layout/LinedList"/>
    <dgm:cxn modelId="{CB6A995A-0162-8F47-A9A0-95BE484A1B37}" type="presParOf" srcId="{3DCA0618-B6F6-0F4B-B3C9-4F9347755958}" destId="{6A7E06C5-0FAA-854B-AA8D-791B2ED7FE9B}" srcOrd="2" destOrd="0" presId="urn:microsoft.com/office/officeart/2008/layout/LinedList"/>
    <dgm:cxn modelId="{7628B8E9-69C8-B14A-8968-90D0B4561E84}" type="presParOf" srcId="{3DCA0618-B6F6-0F4B-B3C9-4F9347755958}" destId="{09307C6D-6E13-084B-B07F-008CB9AAAAC6}" srcOrd="3" destOrd="0" presId="urn:microsoft.com/office/officeart/2008/layout/LinedList"/>
    <dgm:cxn modelId="{3E2007BE-2F80-E74F-8574-56757EBB2254}" type="presParOf" srcId="{09307C6D-6E13-084B-B07F-008CB9AAAAC6}" destId="{C0664EF7-E029-2E48-A2A6-66E89CA6613B}" srcOrd="0" destOrd="0" presId="urn:microsoft.com/office/officeart/2008/layout/LinedList"/>
    <dgm:cxn modelId="{6DB80C7F-5BFE-E849-8D25-C2F405111006}" type="presParOf" srcId="{09307C6D-6E13-084B-B07F-008CB9AAAAC6}" destId="{DE18C2C9-C12D-484C-90DA-4CEDD9F3CD31}" srcOrd="1" destOrd="0" presId="urn:microsoft.com/office/officeart/2008/layout/LinedList"/>
    <dgm:cxn modelId="{657372CF-2DA3-5B47-BD9B-C232579EAA8D}" type="presParOf" srcId="{3DCA0618-B6F6-0F4B-B3C9-4F9347755958}" destId="{A59499E6-BA89-B04D-8BD6-FB7EA8808720}" srcOrd="4" destOrd="0" presId="urn:microsoft.com/office/officeart/2008/layout/LinedList"/>
    <dgm:cxn modelId="{F2B129E2-D7EC-EF4A-B905-8BE75BA6FEFF}" type="presParOf" srcId="{3DCA0618-B6F6-0F4B-B3C9-4F9347755958}" destId="{18FBEBE2-569D-D248-9FB2-07BA55DA79A7}" srcOrd="5" destOrd="0" presId="urn:microsoft.com/office/officeart/2008/layout/LinedList"/>
    <dgm:cxn modelId="{625BE8CB-6336-6F44-A895-4B5E8533CF52}" type="presParOf" srcId="{18FBEBE2-569D-D248-9FB2-07BA55DA79A7}" destId="{1653A840-B556-5247-A448-90DEB1E907DB}" srcOrd="0" destOrd="0" presId="urn:microsoft.com/office/officeart/2008/layout/LinedList"/>
    <dgm:cxn modelId="{FCBB2476-16FF-4449-87E0-89FDEBE36BB0}" type="presParOf" srcId="{18FBEBE2-569D-D248-9FB2-07BA55DA79A7}" destId="{4C304209-900B-724A-B503-4BC0481D95BC}" srcOrd="1" destOrd="0" presId="urn:microsoft.com/office/officeart/2008/layout/LinedList"/>
    <dgm:cxn modelId="{4E9330A7-73BF-D149-8A41-20F9967CDE0E}" type="presParOf" srcId="{3DCA0618-B6F6-0F4B-B3C9-4F9347755958}" destId="{EB71FB76-02FC-3048-86CA-177A77E2840B}" srcOrd="6" destOrd="0" presId="urn:microsoft.com/office/officeart/2008/layout/LinedList"/>
    <dgm:cxn modelId="{D8046274-709E-6A47-A6BE-16FC7FF7DD94}" type="presParOf" srcId="{3DCA0618-B6F6-0F4B-B3C9-4F9347755958}" destId="{22039528-9E10-8144-AD0B-4798B2573216}" srcOrd="7" destOrd="0" presId="urn:microsoft.com/office/officeart/2008/layout/LinedList"/>
    <dgm:cxn modelId="{4CA13AED-2A27-754A-B3AE-27BC8CB1873E}" type="presParOf" srcId="{22039528-9E10-8144-AD0B-4798B2573216}" destId="{9F665BBD-B284-CD4F-87A3-57ED005A88AD}" srcOrd="0" destOrd="0" presId="urn:microsoft.com/office/officeart/2008/layout/LinedList"/>
    <dgm:cxn modelId="{5EA8675A-3D71-5A44-9E1F-9AF375995E72}" type="presParOf" srcId="{22039528-9E10-8144-AD0B-4798B2573216}" destId="{75B8E470-0183-AD4F-BE7B-4A42D6C4E252}" srcOrd="1" destOrd="0" presId="urn:microsoft.com/office/officeart/2008/layout/LinedList"/>
    <dgm:cxn modelId="{86E12DFD-D69A-3F49-BB68-1C7681118CAA}" type="presParOf" srcId="{3DCA0618-B6F6-0F4B-B3C9-4F9347755958}" destId="{9ABEC21C-01EB-E146-8674-7E3F677282DC}" srcOrd="8" destOrd="0" presId="urn:microsoft.com/office/officeart/2008/layout/LinedList"/>
    <dgm:cxn modelId="{FDFECEF4-137E-D94D-AC71-8AE87CE81442}" type="presParOf" srcId="{3DCA0618-B6F6-0F4B-B3C9-4F9347755958}" destId="{2E7C2C05-C8BF-B143-A54A-25B006681A15}" srcOrd="9" destOrd="0" presId="urn:microsoft.com/office/officeart/2008/layout/LinedList"/>
    <dgm:cxn modelId="{2DED72A7-6FDF-624C-9709-778148BB10C6}" type="presParOf" srcId="{2E7C2C05-C8BF-B143-A54A-25B006681A15}" destId="{88377279-ADF3-B946-B446-73BCE0EEDCEF}" srcOrd="0" destOrd="0" presId="urn:microsoft.com/office/officeart/2008/layout/LinedList"/>
    <dgm:cxn modelId="{4D8E8F62-7E67-0141-A3D3-D74BFB8CFB49}" type="presParOf" srcId="{2E7C2C05-C8BF-B143-A54A-25B006681A15}" destId="{548CEAF7-B5E5-A444-918E-23EDA26EE02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CAD47D-75B2-3C4F-A48E-BBAF27BC9454}">
      <dsp:nvSpPr>
        <dsp:cNvPr id="0" name=""/>
        <dsp:cNvSpPr/>
      </dsp:nvSpPr>
      <dsp:spPr>
        <a:xfrm>
          <a:off x="0" y="677"/>
          <a:ext cx="3025303"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CB94EA-7AAF-CB4E-947E-929E99FF6383}">
      <dsp:nvSpPr>
        <dsp:cNvPr id="0" name=""/>
        <dsp:cNvSpPr/>
      </dsp:nvSpPr>
      <dsp:spPr>
        <a:xfrm>
          <a:off x="0" y="677"/>
          <a:ext cx="3025303" cy="1108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Modules</a:t>
          </a:r>
        </a:p>
      </dsp:txBody>
      <dsp:txXfrm>
        <a:off x="0" y="677"/>
        <a:ext cx="3025303" cy="1108938"/>
      </dsp:txXfrm>
    </dsp:sp>
    <dsp:sp modelId="{6A7E06C5-0FAA-854B-AA8D-791B2ED7FE9B}">
      <dsp:nvSpPr>
        <dsp:cNvPr id="0" name=""/>
        <dsp:cNvSpPr/>
      </dsp:nvSpPr>
      <dsp:spPr>
        <a:xfrm>
          <a:off x="0" y="1109615"/>
          <a:ext cx="3025303" cy="0"/>
        </a:xfrm>
        <a:prstGeom prst="line">
          <a:avLst/>
        </a:prstGeom>
        <a:solidFill>
          <a:schemeClr val="accent2">
            <a:hueOff val="-363841"/>
            <a:satOff val="-20982"/>
            <a:lumOff val="2157"/>
            <a:alphaOff val="0"/>
          </a:schemeClr>
        </a:solidFill>
        <a:ln w="12700" cap="flat" cmpd="sng" algn="ctr">
          <a:solidFill>
            <a:schemeClr val="accent2">
              <a:hueOff val="-363841"/>
              <a:satOff val="-20982"/>
              <a:lumOff val="21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664EF7-E029-2E48-A2A6-66E89CA6613B}">
      <dsp:nvSpPr>
        <dsp:cNvPr id="0" name=""/>
        <dsp:cNvSpPr/>
      </dsp:nvSpPr>
      <dsp:spPr>
        <a:xfrm>
          <a:off x="0" y="1109615"/>
          <a:ext cx="3025303" cy="1108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Lessons</a:t>
          </a:r>
        </a:p>
      </dsp:txBody>
      <dsp:txXfrm>
        <a:off x="0" y="1109615"/>
        <a:ext cx="3025303" cy="1108938"/>
      </dsp:txXfrm>
    </dsp:sp>
    <dsp:sp modelId="{A59499E6-BA89-B04D-8BD6-FB7EA8808720}">
      <dsp:nvSpPr>
        <dsp:cNvPr id="0" name=""/>
        <dsp:cNvSpPr/>
      </dsp:nvSpPr>
      <dsp:spPr>
        <a:xfrm>
          <a:off x="0" y="2218554"/>
          <a:ext cx="3025303" cy="0"/>
        </a:xfrm>
        <a:prstGeom prst="line">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53A840-B556-5247-A448-90DEB1E907DB}">
      <dsp:nvSpPr>
        <dsp:cNvPr id="0" name=""/>
        <dsp:cNvSpPr/>
      </dsp:nvSpPr>
      <dsp:spPr>
        <a:xfrm>
          <a:off x="0" y="2218554"/>
          <a:ext cx="3025303" cy="1108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Quizzes</a:t>
          </a:r>
        </a:p>
      </dsp:txBody>
      <dsp:txXfrm>
        <a:off x="0" y="2218554"/>
        <a:ext cx="3025303" cy="1108938"/>
      </dsp:txXfrm>
    </dsp:sp>
    <dsp:sp modelId="{EB71FB76-02FC-3048-86CA-177A77E2840B}">
      <dsp:nvSpPr>
        <dsp:cNvPr id="0" name=""/>
        <dsp:cNvSpPr/>
      </dsp:nvSpPr>
      <dsp:spPr>
        <a:xfrm>
          <a:off x="0" y="3327492"/>
          <a:ext cx="3025303" cy="0"/>
        </a:xfrm>
        <a:prstGeom prst="line">
          <a:avLst/>
        </a:prstGeom>
        <a:solidFill>
          <a:schemeClr val="accent2">
            <a:hueOff val="-1091522"/>
            <a:satOff val="-62946"/>
            <a:lumOff val="6471"/>
            <a:alphaOff val="0"/>
          </a:schemeClr>
        </a:solidFill>
        <a:ln w="12700" cap="flat" cmpd="sng" algn="ctr">
          <a:solidFill>
            <a:schemeClr val="accent2">
              <a:hueOff val="-1091522"/>
              <a:satOff val="-62946"/>
              <a:lumOff val="6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665BBD-B284-CD4F-87A3-57ED005A88AD}">
      <dsp:nvSpPr>
        <dsp:cNvPr id="0" name=""/>
        <dsp:cNvSpPr/>
      </dsp:nvSpPr>
      <dsp:spPr>
        <a:xfrm>
          <a:off x="0" y="3327492"/>
          <a:ext cx="3025303" cy="1108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Labs</a:t>
          </a:r>
        </a:p>
      </dsp:txBody>
      <dsp:txXfrm>
        <a:off x="0" y="3327492"/>
        <a:ext cx="3025303" cy="1108938"/>
      </dsp:txXfrm>
    </dsp:sp>
    <dsp:sp modelId="{9ABEC21C-01EB-E146-8674-7E3F677282DC}">
      <dsp:nvSpPr>
        <dsp:cNvPr id="0" name=""/>
        <dsp:cNvSpPr/>
      </dsp:nvSpPr>
      <dsp:spPr>
        <a:xfrm>
          <a:off x="0" y="4436431"/>
          <a:ext cx="3025303"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377279-ADF3-B946-B446-73BCE0EEDCEF}">
      <dsp:nvSpPr>
        <dsp:cNvPr id="0" name=""/>
        <dsp:cNvSpPr/>
      </dsp:nvSpPr>
      <dsp:spPr>
        <a:xfrm>
          <a:off x="0" y="4436431"/>
          <a:ext cx="3025303" cy="11089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Project</a:t>
          </a:r>
        </a:p>
      </dsp:txBody>
      <dsp:txXfrm>
        <a:off x="0" y="4436431"/>
        <a:ext cx="3025303" cy="110893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eg>
</file>

<file path=ppt/media/image4.jpeg>
</file>

<file path=ppt/media/image5.gif>
</file>

<file path=ppt/media/image6.gi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B767F0-DFBF-4343-8D32-62C89B419564}" type="datetimeFigureOut">
              <a:rPr lang="en-US" smtClean="0"/>
              <a:t>8/21/22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2D43F9-E0C8-AD45-BC37-3D4B1E4406E7}" type="slidenum">
              <a:rPr lang="en-US" smtClean="0"/>
              <a:t>‹#›</a:t>
            </a:fld>
            <a:endParaRPr lang="en-US"/>
          </a:p>
        </p:txBody>
      </p:sp>
    </p:spTree>
    <p:extLst>
      <p:ext uri="{BB962C8B-B14F-4D97-AF65-F5344CB8AC3E}">
        <p14:creationId xmlns:p14="http://schemas.microsoft.com/office/powerpoint/2010/main" val="3389082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Hey Students.  Welcome to Statistical Computing!  </a:t>
            </a:r>
            <a:r>
              <a:rPr lang="en-US" sz="1200" b="0" i="0" kern="1200" dirty="0">
                <a:solidFill>
                  <a:schemeClr val="tx1"/>
                </a:solidFill>
                <a:effectLst/>
                <a:latin typeface="+mn-lt"/>
                <a:ea typeface="+mn-ea"/>
                <a:cs typeface="+mn-cs"/>
              </a:rPr>
              <a:t>This course provides an intensive, hands-on introduction to </a:t>
            </a:r>
            <a:r>
              <a:rPr lang="en-US" dirty="0"/>
              <a:t>Statistical Computing and data science </a:t>
            </a:r>
            <a:r>
              <a:rPr lang="en-US" sz="1200" b="0" i="0" kern="1200" dirty="0">
                <a:solidFill>
                  <a:schemeClr val="tx1"/>
                </a:solidFill>
                <a:effectLst/>
                <a:latin typeface="+mn-lt"/>
                <a:ea typeface="+mn-ea"/>
                <a:cs typeface="+mn-cs"/>
              </a:rPr>
              <a:t>with the Python programming language.  I’m thrilled that you are apart of this class and I’m excited to get started!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My name is Brad </a:t>
            </a:r>
            <a:r>
              <a:rPr lang="en-US" sz="1200" b="0" i="0" kern="1200" dirty="0" err="1">
                <a:solidFill>
                  <a:schemeClr val="tx1"/>
                </a:solidFill>
                <a:effectLst/>
                <a:latin typeface="+mn-lt"/>
                <a:ea typeface="+mn-ea"/>
                <a:cs typeface="+mn-cs"/>
              </a:rPr>
              <a:t>Boehmke</a:t>
            </a:r>
            <a:r>
              <a:rPr lang="en-US" sz="1200" b="0" i="0" kern="1200" dirty="0">
                <a:solidFill>
                  <a:schemeClr val="tx1"/>
                </a:solidFill>
                <a:effectLst/>
                <a:latin typeface="+mn-lt"/>
                <a:ea typeface="+mn-ea"/>
                <a:cs typeface="+mn-cs"/>
              </a:rPr>
              <a:t>. I’m an assistant professor here at UC where I focus on data science and machine learning courses. and I’m going to be your instructor for this course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1</a:t>
            </a:fld>
            <a:endParaRPr lang="en-US"/>
          </a:p>
        </p:txBody>
      </p:sp>
    </p:spTree>
    <p:extLst>
      <p:ext uri="{BB962C8B-B14F-4D97-AF65-F5344CB8AC3E}">
        <p14:creationId xmlns:p14="http://schemas.microsoft.com/office/powerpoint/2010/main" val="4046066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 that, let’s get started!</a:t>
            </a:r>
          </a:p>
        </p:txBody>
      </p:sp>
      <p:sp>
        <p:nvSpPr>
          <p:cNvPr id="4" name="Slide Number Placeholder 3"/>
          <p:cNvSpPr>
            <a:spLocks noGrp="1"/>
          </p:cNvSpPr>
          <p:nvPr>
            <p:ph type="sldNum" sz="quarter" idx="5"/>
          </p:nvPr>
        </p:nvSpPr>
        <p:spPr/>
        <p:txBody>
          <a:bodyPr/>
          <a:lstStyle/>
          <a:p>
            <a:fld id="{0A2D43F9-E0C8-AD45-BC37-3D4B1E4406E7}" type="slidenum">
              <a:rPr lang="en-US" smtClean="0"/>
              <a:t>13</a:t>
            </a:fld>
            <a:endParaRPr lang="en-US"/>
          </a:p>
        </p:txBody>
      </p:sp>
    </p:spTree>
    <p:extLst>
      <p:ext uri="{BB962C8B-B14F-4D97-AF65-F5344CB8AC3E}">
        <p14:creationId xmlns:p14="http://schemas.microsoft.com/office/powerpoint/2010/main" val="1294125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also a Data Scientist at a company called 84.51° where we analyze the tens of millions of daily transactions that take place across the various Kroger stores throughout the U.S. In fact, we have over 250 data scientists at 84.51 analyzing data, whether it be to perform some simple summary statistics to identify recent customer &amp; product trends or performing advanced machine learning and optimization models to make the customer experience as satisfying as possible.</a:t>
            </a:r>
          </a:p>
          <a:p>
            <a:endParaRPr lang="en-US" dirty="0"/>
          </a:p>
          <a:p>
            <a:r>
              <a:rPr lang="en-US" dirty="0"/>
              <a:t>Regardless, what we find time and time again, is that </a:t>
            </a:r>
            <a:r>
              <a:rPr lang="en-US" sz="1200" b="0" i="0" kern="1200" dirty="0">
                <a:solidFill>
                  <a:schemeClr val="tx1"/>
                </a:solidFill>
                <a:effectLst/>
                <a:latin typeface="+mn-lt"/>
                <a:ea typeface="+mn-ea"/>
                <a:cs typeface="+mn-cs"/>
              </a:rPr>
              <a:t>the degree to which data are useful is largely determined by the foundational skills our data scientists’ have in managing data structures, performing data wrangling, computing and visualizing statistical relationships, managing various environments conducive for statistical analysis, and performing machine learning modeling.</a:t>
            </a:r>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3</a:t>
            </a:fld>
            <a:endParaRPr lang="en-US"/>
          </a:p>
        </p:txBody>
      </p:sp>
    </p:spTree>
    <p:extLst>
      <p:ext uri="{BB962C8B-B14F-4D97-AF65-F5344CB8AC3E}">
        <p14:creationId xmlns:p14="http://schemas.microsoft.com/office/powerpoint/2010/main" val="9463280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Despite advances in technologies for working with data, data scientists still spend an inordinate amount of time obtaining data, diagnosing data quality issues and pre-processing data into a usable form. In fact, research has illustrated that this portion of the data analysis process is the most tedious and time consuming; often consuming 50-80% of an analyst’s time!</a:t>
            </a:r>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4</a:t>
            </a:fld>
            <a:endParaRPr lang="en-US"/>
          </a:p>
        </p:txBody>
      </p:sp>
    </p:spTree>
    <p:extLst>
      <p:ext uri="{BB962C8B-B14F-4D97-AF65-F5344CB8AC3E}">
        <p14:creationId xmlns:p14="http://schemas.microsoft.com/office/powerpoint/2010/main" val="5031745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Consequently, </a:t>
            </a:r>
            <a:r>
              <a:rPr lang="en-US" sz="1200" b="0" i="0" kern="1200" dirty="0">
                <a:solidFill>
                  <a:schemeClr val="tx1"/>
                </a:solidFill>
                <a:effectLst/>
                <a:latin typeface="+mn-lt"/>
                <a:ea typeface="+mn-ea"/>
                <a:cs typeface="+mn-cs"/>
              </a:rPr>
              <a:t>strong foundational skills in statistical computing and data science remains the fundamental building block to any successful data analysis.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And that is the purpose of this course.</a:t>
            </a:r>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5</a:t>
            </a:fld>
            <a:endParaRPr lang="en-US"/>
          </a:p>
        </p:txBody>
      </p:sp>
    </p:spTree>
    <p:extLst>
      <p:ext uri="{BB962C8B-B14F-4D97-AF65-F5344CB8AC3E}">
        <p14:creationId xmlns:p14="http://schemas.microsoft.com/office/powerpoint/2010/main" val="218920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learn how to perform data analysis in a way that allows for reproducibility.</a:t>
            </a:r>
          </a:p>
          <a:p>
            <a:endParaRPr lang="en-US" dirty="0"/>
          </a:p>
          <a:p>
            <a:r>
              <a:rPr lang="en-US" dirty="0"/>
              <a:t>You’ll become comfortable with working with different types of data such as numeric and categorical values, unstructured text, and date-time stamp data.</a:t>
            </a:r>
          </a:p>
          <a:p>
            <a:endParaRPr lang="en-US" dirty="0"/>
          </a:p>
          <a:p>
            <a:r>
              <a:rPr lang="en-US" dirty="0"/>
              <a:t>You’ll become proficient in the different types of data structures that we use to store and analyze our data within R such as vectors, lists, and </a:t>
            </a:r>
            <a:r>
              <a:rPr lang="en-US" dirty="0" err="1"/>
              <a:t>dataframes</a:t>
            </a:r>
            <a:r>
              <a:rPr lang="en-US" dirty="0"/>
              <a:t>.</a:t>
            </a:r>
          </a:p>
          <a:p>
            <a:endParaRPr lang="en-US" dirty="0"/>
          </a:p>
          <a:p>
            <a:r>
              <a:rPr lang="en-US" dirty="0"/>
              <a:t>You’ll be exposed to acquiring data from many different storage file structures such as delimited files, Excel spreadsheets, SQL databases, and more.</a:t>
            </a:r>
          </a:p>
          <a:p>
            <a:endParaRPr lang="en-US" dirty="0"/>
          </a:p>
          <a:p>
            <a:r>
              <a:rPr lang="en-US" dirty="0"/>
              <a:t>You’ll apply many data transformation skills such as </a:t>
            </a:r>
            <a:r>
              <a:rPr lang="en-US" dirty="0" err="1"/>
              <a:t>subsetting</a:t>
            </a:r>
            <a:r>
              <a:rPr lang="en-US" dirty="0"/>
              <a:t> data either by filtering observations or selecting subsets of columns, joining disparate data tables, cleaning up missing values ,and creating new features.</a:t>
            </a:r>
          </a:p>
          <a:p>
            <a:endParaRPr lang="en-US" dirty="0"/>
          </a:p>
          <a:p>
            <a:r>
              <a:rPr lang="en-US" dirty="0"/>
              <a:t>You’ll learn to compute descriptive summary statistics across the entire dataset and also within grouped levels of your data.</a:t>
            </a:r>
          </a:p>
          <a:p>
            <a:endParaRPr lang="en-US" dirty="0"/>
          </a:p>
          <a:p>
            <a:r>
              <a:rPr lang="en-US" dirty="0"/>
              <a:t>You’ll start building advanced data visualization capabilities that aid your data exploration story telling objectives.</a:t>
            </a:r>
          </a:p>
          <a:p>
            <a:endParaRPr lang="en-US" dirty="0"/>
          </a:p>
          <a:p>
            <a:r>
              <a:rPr lang="en-US" dirty="0"/>
              <a:t>You’ll learn to right more efficient code by implementing controls &amp; iteration statements along with writing your own functions.</a:t>
            </a:r>
          </a:p>
          <a:p>
            <a:endParaRPr lang="en-US" dirty="0"/>
          </a:p>
          <a:p>
            <a:r>
              <a:rPr lang="en-US" dirty="0"/>
              <a:t>And finally, you’ll be introduced to building and evaluating predictive machine learning models.</a:t>
            </a:r>
          </a:p>
          <a:p>
            <a:endParaRPr lang="en-US" dirty="0"/>
          </a:p>
          <a:p>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8</a:t>
            </a:fld>
            <a:endParaRPr lang="en-US"/>
          </a:p>
        </p:txBody>
      </p:sp>
    </p:spTree>
    <p:extLst>
      <p:ext uri="{BB962C8B-B14F-4D97-AF65-F5344CB8AC3E}">
        <p14:creationId xmlns:p14="http://schemas.microsoft.com/office/powerpoint/2010/main" val="3692456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9</a:t>
            </a:fld>
            <a:endParaRPr lang="en-US"/>
          </a:p>
        </p:txBody>
      </p:sp>
    </p:spTree>
    <p:extLst>
      <p:ext uri="{BB962C8B-B14F-4D97-AF65-F5344CB8AC3E}">
        <p14:creationId xmlns:p14="http://schemas.microsoft.com/office/powerpoint/2010/main" val="3766627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 the main components of this class:</a:t>
            </a:r>
          </a:p>
          <a:p>
            <a:endParaRPr lang="en-US" dirty="0"/>
          </a:p>
          <a:p>
            <a:r>
              <a:rPr lang="en-US" dirty="0"/>
              <a:t>Each module is synonymous with a week consequently there are 7 modules to complete. Each module will have 3 lessons to work through.</a:t>
            </a:r>
          </a:p>
          <a:p>
            <a:endParaRPr lang="en-US" dirty="0"/>
          </a:p>
          <a:p>
            <a:r>
              <a:rPr lang="en-US" sz="1200" b="0" i="0" kern="1200" dirty="0">
                <a:solidFill>
                  <a:schemeClr val="tx1"/>
                </a:solidFill>
                <a:effectLst/>
                <a:latin typeface="+mn-lt"/>
                <a:ea typeface="+mn-ea"/>
                <a:cs typeface="+mn-cs"/>
              </a:rPr>
              <a:t>For each lesson you will read and work through a tutorial. Short videos will be sprinkled throughout the lesson to further discuss and reinforce lesson concepts. These lessons are designed to be very hands on so that you get comfortable writing code to perform your data analyses.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There will be a short quiz associated with </a:t>
            </a:r>
            <a:r>
              <a:rPr lang="en-US" sz="1200" b="0" i="1" kern="1200" dirty="0">
                <a:solidFill>
                  <a:schemeClr val="tx1"/>
                </a:solidFill>
                <a:effectLst/>
                <a:latin typeface="+mn-lt"/>
                <a:ea typeface="+mn-ea"/>
                <a:cs typeface="+mn-cs"/>
              </a:rPr>
              <a:t>each lesson</a:t>
            </a:r>
            <a:r>
              <a:rPr lang="en-US" sz="1200" b="0" i="0" kern="1200" dirty="0">
                <a:solidFill>
                  <a:schemeClr val="tx1"/>
                </a:solidFill>
                <a:effectLst/>
                <a:latin typeface="+mn-lt"/>
                <a:ea typeface="+mn-ea"/>
                <a:cs typeface="+mn-cs"/>
              </a:rPr>
              <a:t>. These quizzes will be hosted in the course website on Canvas. Make sure you keep an eye on the due dates for these quizzes.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Labs</a:t>
            </a:r>
            <a:r>
              <a:rPr lang="en-US" sz="1200" b="0" i="0" kern="1200" dirty="0">
                <a:solidFill>
                  <a:schemeClr val="tx1"/>
                </a:solidFill>
                <a:effectLst/>
                <a:latin typeface="+mn-lt"/>
                <a:ea typeface="+mn-ea"/>
                <a:cs typeface="+mn-cs"/>
              </a:rPr>
              <a:t>: There will be a lab associated with </a:t>
            </a:r>
            <a:r>
              <a:rPr lang="en-US" sz="1200" b="0" i="1" kern="1200" dirty="0">
                <a:solidFill>
                  <a:schemeClr val="tx1"/>
                </a:solidFill>
                <a:effectLst/>
                <a:latin typeface="+mn-lt"/>
                <a:ea typeface="+mn-ea"/>
                <a:cs typeface="+mn-cs"/>
              </a:rPr>
              <a:t>each module</a:t>
            </a:r>
            <a:r>
              <a:rPr lang="en-US" sz="1200" b="0" i="0" kern="1200" dirty="0">
                <a:solidFill>
                  <a:schemeClr val="tx1"/>
                </a:solidFill>
                <a:effectLst/>
                <a:latin typeface="+mn-lt"/>
                <a:ea typeface="+mn-ea"/>
                <a:cs typeface="+mn-cs"/>
              </a:rPr>
              <a:t>. Think of these labs as your homework for the week. These labs will guide you through a case study step-by-step. The aim is to provide a detailed view on how to manage a variety of complex real-world data; how to convert real problems into data wrangling and analysis problems; and to apply Python to address these problems and extract insights from the data. Upon completing the lab you will use your analysis to answer questions contained in a Lab Quiz. Details and dates for these lab submissions can be found on Canvas.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And lastly, there will be a final project to complete by the end of the last week of class. This final project is designed for you to put to work the tools and knowledge that you gain throughout this course to complete a deep dive analytic report and presentation. You can find more details on this project in Canvas.</a:t>
            </a:r>
            <a:endParaRPr lang="en-US" dirty="0"/>
          </a:p>
        </p:txBody>
      </p:sp>
      <p:sp>
        <p:nvSpPr>
          <p:cNvPr id="4" name="Slide Number Placeholder 3"/>
          <p:cNvSpPr>
            <a:spLocks noGrp="1"/>
          </p:cNvSpPr>
          <p:nvPr>
            <p:ph type="sldNum" sz="quarter" idx="5"/>
          </p:nvPr>
        </p:nvSpPr>
        <p:spPr/>
        <p:txBody>
          <a:bodyPr/>
          <a:lstStyle/>
          <a:p>
            <a:fld id="{0A2D43F9-E0C8-AD45-BC37-3D4B1E4406E7}" type="slidenum">
              <a:rPr lang="en-US" smtClean="0"/>
              <a:t>10</a:t>
            </a:fld>
            <a:endParaRPr lang="en-US"/>
          </a:p>
        </p:txBody>
      </p:sp>
    </p:spTree>
    <p:extLst>
      <p:ext uri="{BB962C8B-B14F-4D97-AF65-F5344CB8AC3E}">
        <p14:creationId xmlns:p14="http://schemas.microsoft.com/office/powerpoint/2010/main" val="1671251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thing I want to mention is that this course covers a lot of material.  If you’re not proactive and keeping up with the work you will become overwhelmed.</a:t>
            </a:r>
          </a:p>
        </p:txBody>
      </p:sp>
      <p:sp>
        <p:nvSpPr>
          <p:cNvPr id="4" name="Slide Number Placeholder 3"/>
          <p:cNvSpPr>
            <a:spLocks noGrp="1"/>
          </p:cNvSpPr>
          <p:nvPr>
            <p:ph type="sldNum" sz="quarter" idx="5"/>
          </p:nvPr>
        </p:nvSpPr>
        <p:spPr/>
        <p:txBody>
          <a:bodyPr/>
          <a:lstStyle/>
          <a:p>
            <a:fld id="{0A2D43F9-E0C8-AD45-BC37-3D4B1E4406E7}" type="slidenum">
              <a:rPr lang="en-US" smtClean="0"/>
              <a:t>11</a:t>
            </a:fld>
            <a:endParaRPr lang="en-US"/>
          </a:p>
        </p:txBody>
      </p:sp>
    </p:spTree>
    <p:extLst>
      <p:ext uri="{BB962C8B-B14F-4D97-AF65-F5344CB8AC3E}">
        <p14:creationId xmlns:p14="http://schemas.microsoft.com/office/powerpoint/2010/main" val="4072080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work together. Use your classmates. We don’t do data science in isolation in the real world so I don’t expect you to do it in isolation in this class.</a:t>
            </a:r>
          </a:p>
        </p:txBody>
      </p:sp>
      <p:sp>
        <p:nvSpPr>
          <p:cNvPr id="4" name="Slide Number Placeholder 3"/>
          <p:cNvSpPr>
            <a:spLocks noGrp="1"/>
          </p:cNvSpPr>
          <p:nvPr>
            <p:ph type="sldNum" sz="quarter" idx="5"/>
          </p:nvPr>
        </p:nvSpPr>
        <p:spPr/>
        <p:txBody>
          <a:bodyPr/>
          <a:lstStyle/>
          <a:p>
            <a:fld id="{0A2D43F9-E0C8-AD45-BC37-3D4B1E4406E7}" type="slidenum">
              <a:rPr lang="en-US" smtClean="0"/>
              <a:t>12</a:t>
            </a:fld>
            <a:endParaRPr lang="en-US"/>
          </a:p>
        </p:txBody>
      </p:sp>
    </p:spTree>
    <p:extLst>
      <p:ext uri="{BB962C8B-B14F-4D97-AF65-F5344CB8AC3E}">
        <p14:creationId xmlns:p14="http://schemas.microsoft.com/office/powerpoint/2010/main" val="691049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A61D7-4E41-BF8B-F31F-904BA10AD9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6F9FC1-D673-989E-C753-979DFCFCD3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3B27C5-9BC3-00EC-7239-D05A99C06D04}"/>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6AE9BE9D-0830-1417-88D1-069F94B6C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AA4DB-1128-6C71-1536-2332E5FC7B9D}"/>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659543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0DF3E-C371-FFE7-1B7B-9E408F5801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E3596E-ED0B-545D-F5E7-2D998A4173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8913DF-3504-C898-EDCA-B6A0662A7EA5}"/>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D7F5655E-B322-CEE2-1D89-8B6A560228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6FC74C-A574-51D4-9AF4-8579B3345804}"/>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4145753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8F3EEB-FA12-49C8-E92A-F07829F010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858D16-2E69-705A-5895-20E1D12154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580D1D-CB6F-78E2-1A9B-CC730BED202C}"/>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BC68D60C-F037-4176-4F3D-FA29836381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615EE-41FD-5EC5-0612-7BAB0DD7DAB1}"/>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39075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6917B-0068-0E9F-BD9E-9866D57EF4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9C7378-EEF8-D23D-685F-21115F4774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390278-236C-3C10-E0A6-0933B8C0A9CB}"/>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F1ACD576-FCE5-65B8-3775-A3B94CCED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7A31EA-1A1A-F6F2-AE5C-7D174A14FE6C}"/>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908530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6E8C1-90A9-9C20-6652-7401E06700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6F2BE7-609F-A842-61C7-CAA82C4EF3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97EF9C-3366-0C30-2A51-8AC7C6175E6A}"/>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5C4124E8-B88A-F942-884E-2DCB9D9B67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D6AD7B-8E51-771F-8BFA-5602ED63066B}"/>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553220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766C-2786-545A-A536-57B0BE68DF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4FBC7E-44DC-E2E0-741A-74D9B905B2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A0978E-A9AA-5266-3EFB-1C876F897C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73C0E89-B982-6DE7-94CF-14946E4835A2}"/>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6" name="Footer Placeholder 5">
            <a:extLst>
              <a:ext uri="{FF2B5EF4-FFF2-40B4-BE49-F238E27FC236}">
                <a16:creationId xmlns:a16="http://schemas.microsoft.com/office/drawing/2014/main" id="{BB7A08AF-5C7D-4C87-1809-9E37F2313C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602C3D-10E4-CEE2-ADED-6E279C5DE5BA}"/>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049231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B9C4-F605-F88D-07DC-668C9D633A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970C88-1DA6-A20E-2A91-B2447E370C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533894-5137-5209-4BB7-3DF3CD3BE5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65F866-7B55-7A60-992C-727072B891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F8B0A8-520B-E2BF-D070-5142CD886E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AAB599-4191-0D08-9FC4-FEC2386B8838}"/>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8" name="Footer Placeholder 7">
            <a:extLst>
              <a:ext uri="{FF2B5EF4-FFF2-40B4-BE49-F238E27FC236}">
                <a16:creationId xmlns:a16="http://schemas.microsoft.com/office/drawing/2014/main" id="{4760F668-02CF-6461-DC25-6975F66D24A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0210CE-5F4A-C8DD-0BA7-7C2666A5660B}"/>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665229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EC9F7-62C5-54F4-A428-E7EA25C338C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FBCB74-9471-1ED3-23D1-E76ACB884217}"/>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4" name="Footer Placeholder 3">
            <a:extLst>
              <a:ext uri="{FF2B5EF4-FFF2-40B4-BE49-F238E27FC236}">
                <a16:creationId xmlns:a16="http://schemas.microsoft.com/office/drawing/2014/main" id="{51B81BF5-2429-9754-4D05-890578AD15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E89F5B-64DD-4ED1-59AF-F92AB9490FD4}"/>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802631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31FFE1-1DAB-DEB9-359D-A89C76699695}"/>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3" name="Footer Placeholder 2">
            <a:extLst>
              <a:ext uri="{FF2B5EF4-FFF2-40B4-BE49-F238E27FC236}">
                <a16:creationId xmlns:a16="http://schemas.microsoft.com/office/drawing/2014/main" id="{7EF75BD9-F980-5D85-89A5-243B247757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8C6B5D-8992-7FB0-64A6-6F0E8B0382D3}"/>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604965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E4977-479C-E125-5CC7-5B2A25C61A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5F8E55-4248-EB2A-D7CE-46CDC1D96F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A16744-C5F8-3184-1B48-52C9E28B05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359E9F-6596-C1FB-84B3-1E407E1DF170}"/>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6" name="Footer Placeholder 5">
            <a:extLst>
              <a:ext uri="{FF2B5EF4-FFF2-40B4-BE49-F238E27FC236}">
                <a16:creationId xmlns:a16="http://schemas.microsoft.com/office/drawing/2014/main" id="{8CA78D6B-C104-BFA5-3247-D90772B92D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7E09B2-4FEC-5390-DD2C-1D61B0B51A41}"/>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117243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445FE-DFFC-FA88-DB34-8E758F827F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CE8E9C-D88B-0153-936A-C6208818CF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212312-4447-C5C1-9C87-174A753F4E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4CA872-CC36-FAEE-3138-3F37BC2E8F0A}"/>
              </a:ext>
            </a:extLst>
          </p:cNvPr>
          <p:cNvSpPr>
            <a:spLocks noGrp="1"/>
          </p:cNvSpPr>
          <p:nvPr>
            <p:ph type="dt" sz="half" idx="10"/>
          </p:nvPr>
        </p:nvSpPr>
        <p:spPr/>
        <p:txBody>
          <a:bodyPr/>
          <a:lstStyle/>
          <a:p>
            <a:fld id="{973798CB-F15B-2848-ACDD-A52F3474CB59}" type="datetimeFigureOut">
              <a:rPr lang="en-US" smtClean="0"/>
              <a:t>8/21/22</a:t>
            </a:fld>
            <a:endParaRPr lang="en-US"/>
          </a:p>
        </p:txBody>
      </p:sp>
      <p:sp>
        <p:nvSpPr>
          <p:cNvPr id="6" name="Footer Placeholder 5">
            <a:extLst>
              <a:ext uri="{FF2B5EF4-FFF2-40B4-BE49-F238E27FC236}">
                <a16:creationId xmlns:a16="http://schemas.microsoft.com/office/drawing/2014/main" id="{DB41E864-A14E-A3AF-584C-3CB135CE01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03AC13-932F-3671-699A-3A7016CE2157}"/>
              </a:ext>
            </a:extLst>
          </p:cNvPr>
          <p:cNvSpPr>
            <a:spLocks noGrp="1"/>
          </p:cNvSpPr>
          <p:nvPr>
            <p:ph type="sldNum" sz="quarter" idx="12"/>
          </p:nvPr>
        </p:nvSpPr>
        <p:spPr/>
        <p:txBody>
          <a:bodyPr/>
          <a:lstStyle/>
          <a:p>
            <a:fld id="{EDFDEC2C-1FA1-E641-9629-1BA0E82F1326}" type="slidenum">
              <a:rPr lang="en-US" smtClean="0"/>
              <a:t>‹#›</a:t>
            </a:fld>
            <a:endParaRPr lang="en-US"/>
          </a:p>
        </p:txBody>
      </p:sp>
    </p:spTree>
    <p:extLst>
      <p:ext uri="{BB962C8B-B14F-4D97-AF65-F5344CB8AC3E}">
        <p14:creationId xmlns:p14="http://schemas.microsoft.com/office/powerpoint/2010/main" val="9948034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E21121-BD51-0CFC-5267-5203A42C4A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339E79-EDAB-B72D-1842-A869C469A7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532570-FDED-3E15-4DE5-3449CFBD57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3798CB-F15B-2848-ACDD-A52F3474CB59}" type="datetimeFigureOut">
              <a:rPr lang="en-US" smtClean="0"/>
              <a:t>8/21/22</a:t>
            </a:fld>
            <a:endParaRPr lang="en-US"/>
          </a:p>
        </p:txBody>
      </p:sp>
      <p:sp>
        <p:nvSpPr>
          <p:cNvPr id="5" name="Footer Placeholder 4">
            <a:extLst>
              <a:ext uri="{FF2B5EF4-FFF2-40B4-BE49-F238E27FC236}">
                <a16:creationId xmlns:a16="http://schemas.microsoft.com/office/drawing/2014/main" id="{3A32B32A-ACBF-ACFB-DF87-E6530E5AFD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1B3E38-6D42-15F5-D4ED-76EFC0CCF2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FDEC2C-1FA1-E641-9629-1BA0E82F1326}" type="slidenum">
              <a:rPr lang="en-US" smtClean="0"/>
              <a:t>‹#›</a:t>
            </a:fld>
            <a:endParaRPr lang="en-US"/>
          </a:p>
        </p:txBody>
      </p:sp>
    </p:spTree>
    <p:extLst>
      <p:ext uri="{BB962C8B-B14F-4D97-AF65-F5344CB8AC3E}">
        <p14:creationId xmlns:p14="http://schemas.microsoft.com/office/powerpoint/2010/main" val="3436838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3FD07-1F01-A848-172E-0F59772AE702}"/>
              </a:ext>
            </a:extLst>
          </p:cNvPr>
          <p:cNvSpPr>
            <a:spLocks noGrp="1"/>
          </p:cNvSpPr>
          <p:nvPr>
            <p:ph type="ctrTitle"/>
          </p:nvPr>
        </p:nvSpPr>
        <p:spPr>
          <a:xfrm>
            <a:off x="1524000" y="489166"/>
            <a:ext cx="9144000" cy="2001292"/>
          </a:xfrm>
        </p:spPr>
        <p:txBody>
          <a:bodyPr>
            <a:normAutofit fontScale="90000"/>
          </a:bodyPr>
          <a:lstStyle/>
          <a:p>
            <a:r>
              <a:rPr lang="en-US" sz="8800" dirty="0"/>
              <a:t>Statistical Computing</a:t>
            </a:r>
          </a:p>
        </p:txBody>
      </p:sp>
      <p:sp>
        <p:nvSpPr>
          <p:cNvPr id="3" name="Title 1">
            <a:extLst>
              <a:ext uri="{FF2B5EF4-FFF2-40B4-BE49-F238E27FC236}">
                <a16:creationId xmlns:a16="http://schemas.microsoft.com/office/drawing/2014/main" id="{2C297D20-42AD-D577-1941-26FB0BCE1CA0}"/>
              </a:ext>
            </a:extLst>
          </p:cNvPr>
          <p:cNvSpPr txBox="1">
            <a:spLocks/>
          </p:cNvSpPr>
          <p:nvPr/>
        </p:nvSpPr>
        <p:spPr>
          <a:xfrm>
            <a:off x="1524000" y="1489812"/>
            <a:ext cx="9144000" cy="156572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t>with Python</a:t>
            </a:r>
          </a:p>
        </p:txBody>
      </p:sp>
    </p:spTree>
    <p:extLst>
      <p:ext uri="{BB962C8B-B14F-4D97-AF65-F5344CB8AC3E}">
        <p14:creationId xmlns:p14="http://schemas.microsoft.com/office/powerpoint/2010/main" val="2647435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Rectangle 3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7F748A27-C6E0-A7C5-6B3B-DC096441BCAE}"/>
              </a:ext>
            </a:extLst>
          </p:cNvPr>
          <p:cNvGraphicFramePr>
            <a:graphicFrameLocks noGrp="1"/>
          </p:cNvGraphicFramePr>
          <p:nvPr>
            <p:ph idx="1"/>
            <p:extLst>
              <p:ext uri="{D42A27DB-BD31-4B8C-83A1-F6EECF244321}">
                <p14:modId xmlns:p14="http://schemas.microsoft.com/office/powerpoint/2010/main" val="1762828680"/>
              </p:ext>
            </p:extLst>
          </p:nvPr>
        </p:nvGraphicFramePr>
        <p:xfrm>
          <a:off x="4581727" y="649480"/>
          <a:ext cx="3025303" cy="5546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5243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EFE8DAC-794E-2B15-6956-DB96A9134A03}"/>
              </a:ext>
            </a:extLst>
          </p:cNvPr>
          <p:cNvPicPr>
            <a:picLocks noGrp="1" noChangeAspect="1"/>
          </p:cNvPicPr>
          <p:nvPr>
            <p:ph idx="1"/>
          </p:nvPr>
        </p:nvPicPr>
        <p:blipFill>
          <a:blip r:embed="rId3"/>
          <a:stretch>
            <a:fillRect/>
          </a:stretch>
        </p:blipFill>
        <p:spPr>
          <a:xfrm>
            <a:off x="2426438" y="1249918"/>
            <a:ext cx="7339123" cy="4892748"/>
          </a:xfrm>
        </p:spPr>
      </p:pic>
    </p:spTree>
    <p:extLst>
      <p:ext uri="{BB962C8B-B14F-4D97-AF65-F5344CB8AC3E}">
        <p14:creationId xmlns:p14="http://schemas.microsoft.com/office/powerpoint/2010/main" val="217326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2A2272A-0A12-DA42-A86A-A1CC8A7682AA}"/>
              </a:ext>
            </a:extLst>
          </p:cNvPr>
          <p:cNvPicPr>
            <a:picLocks noGrp="1" noChangeAspect="1"/>
          </p:cNvPicPr>
          <p:nvPr>
            <p:ph idx="1"/>
          </p:nvPr>
        </p:nvPicPr>
        <p:blipFill>
          <a:blip r:embed="rId3"/>
          <a:stretch>
            <a:fillRect/>
          </a:stretch>
        </p:blipFill>
        <p:spPr>
          <a:xfrm>
            <a:off x="2395869" y="832280"/>
            <a:ext cx="7400261" cy="4954064"/>
          </a:xfrm>
        </p:spPr>
      </p:pic>
      <p:sp>
        <p:nvSpPr>
          <p:cNvPr id="2" name="TextBox 1">
            <a:extLst>
              <a:ext uri="{FF2B5EF4-FFF2-40B4-BE49-F238E27FC236}">
                <a16:creationId xmlns:a16="http://schemas.microsoft.com/office/drawing/2014/main" id="{3732C49B-8B71-20E7-1132-C65DD79200DB}"/>
              </a:ext>
            </a:extLst>
          </p:cNvPr>
          <p:cNvSpPr txBox="1"/>
          <p:nvPr/>
        </p:nvSpPr>
        <p:spPr>
          <a:xfrm>
            <a:off x="3594288" y="6025720"/>
            <a:ext cx="5003422" cy="646331"/>
          </a:xfrm>
          <a:prstGeom prst="rect">
            <a:avLst/>
          </a:prstGeom>
          <a:noFill/>
        </p:spPr>
        <p:txBody>
          <a:bodyPr wrap="none" rtlCol="0">
            <a:spAutoFit/>
          </a:bodyPr>
          <a:lstStyle/>
          <a:p>
            <a:pPr algn="ctr"/>
            <a:r>
              <a:rPr lang="en-US" sz="3600" dirty="0"/>
              <a:t>Use the discussion board!</a:t>
            </a:r>
          </a:p>
        </p:txBody>
      </p:sp>
    </p:spTree>
    <p:extLst>
      <p:ext uri="{BB962C8B-B14F-4D97-AF65-F5344CB8AC3E}">
        <p14:creationId xmlns:p14="http://schemas.microsoft.com/office/powerpoint/2010/main" val="1927211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098" name="Picture 2" descr="orange and white ceramic mug near green leaf plant with brown potted">
            <a:extLst>
              <a:ext uri="{FF2B5EF4-FFF2-40B4-BE49-F238E27FC236}">
                <a16:creationId xmlns:a16="http://schemas.microsoft.com/office/drawing/2014/main" id="{7E81E06D-E0C5-7725-A1FF-06D3EC0B8A3C}"/>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12724" b="3022"/>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2022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C6C9F15F-E374-7204-51A8-36140C998DB4}"/>
              </a:ext>
            </a:extLst>
          </p:cNvPr>
          <p:cNvPicPr>
            <a:picLocks noGrp="1" noChangeAspect="1"/>
          </p:cNvPicPr>
          <p:nvPr>
            <p:ph idx="1"/>
          </p:nvPr>
        </p:nvPicPr>
        <p:blipFill>
          <a:blip r:embed="rId2"/>
          <a:stretch>
            <a:fillRect/>
          </a:stretch>
        </p:blipFill>
        <p:spPr>
          <a:xfrm>
            <a:off x="6896237" y="1550503"/>
            <a:ext cx="4028661" cy="4028661"/>
          </a:xfrm>
        </p:spPr>
      </p:pic>
      <p:sp>
        <p:nvSpPr>
          <p:cNvPr id="4" name="Text Placeholder 3">
            <a:extLst>
              <a:ext uri="{FF2B5EF4-FFF2-40B4-BE49-F238E27FC236}">
                <a16:creationId xmlns:a16="http://schemas.microsoft.com/office/drawing/2014/main" id="{00D4EB66-E712-D214-56EC-53CA18CBB366}"/>
              </a:ext>
            </a:extLst>
          </p:cNvPr>
          <p:cNvSpPr>
            <a:spLocks noGrp="1"/>
          </p:cNvSpPr>
          <p:nvPr>
            <p:ph type="body" sz="half" idx="2"/>
          </p:nvPr>
        </p:nvSpPr>
        <p:spPr>
          <a:xfrm>
            <a:off x="839788" y="1417983"/>
            <a:ext cx="4633360" cy="4451005"/>
          </a:xfrm>
        </p:spPr>
        <p:txBody>
          <a:bodyPr>
            <a:normAutofit/>
          </a:bodyPr>
          <a:lstStyle/>
          <a:p>
            <a:r>
              <a:rPr lang="en-US" sz="4000" dirty="0"/>
              <a:t>Brad </a:t>
            </a:r>
            <a:r>
              <a:rPr lang="en-US" sz="4000" dirty="0" err="1"/>
              <a:t>Boehmke</a:t>
            </a:r>
            <a:endParaRPr lang="en-US" sz="4000" dirty="0"/>
          </a:p>
          <a:p>
            <a:endParaRPr lang="en-US" sz="4000" dirty="0"/>
          </a:p>
          <a:p>
            <a:r>
              <a:rPr lang="en-US" sz="2800" dirty="0"/>
              <a:t>Phonetically: ”</a:t>
            </a:r>
            <a:r>
              <a:rPr lang="en-US" sz="2800" dirty="0" err="1"/>
              <a:t>Bem</a:t>
            </a:r>
            <a:r>
              <a:rPr lang="en-US" sz="2800" dirty="0"/>
              <a:t>” + “Key”</a:t>
            </a:r>
          </a:p>
          <a:p>
            <a:endParaRPr lang="en-US" sz="2800" dirty="0"/>
          </a:p>
          <a:p>
            <a:r>
              <a:rPr lang="en-US" sz="2800" dirty="0"/>
              <a:t>Alternatives:</a:t>
            </a:r>
          </a:p>
          <a:p>
            <a:pPr marL="457200" indent="-457200">
              <a:buFont typeface="Arial" panose="020B0604020202020204" pitchFamily="34" charset="0"/>
              <a:buChar char="•"/>
            </a:pPr>
            <a:r>
              <a:rPr lang="en-US" sz="2800" dirty="0"/>
              <a:t>Dr. / Professor B</a:t>
            </a:r>
          </a:p>
          <a:p>
            <a:pPr marL="457200" indent="-457200">
              <a:buFont typeface="Arial" panose="020B0604020202020204" pitchFamily="34" charset="0"/>
              <a:buChar char="•"/>
            </a:pPr>
            <a:r>
              <a:rPr lang="en-US" sz="2800" dirty="0"/>
              <a:t>Brad</a:t>
            </a:r>
          </a:p>
        </p:txBody>
      </p:sp>
    </p:spTree>
    <p:extLst>
      <p:ext uri="{BB962C8B-B14F-4D97-AF65-F5344CB8AC3E}">
        <p14:creationId xmlns:p14="http://schemas.microsoft.com/office/powerpoint/2010/main" val="1849289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5">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457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7">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38E03068-FA0D-59B1-EF8B-50F1C7E122B6}"/>
              </a:ext>
            </a:extLst>
          </p:cNvPr>
          <p:cNvPicPr>
            <a:picLocks noGrp="1" noChangeAspect="1"/>
          </p:cNvPicPr>
          <p:nvPr>
            <p:ph idx="1"/>
          </p:nvPr>
        </p:nvPicPr>
        <p:blipFill rotWithShape="1">
          <a:blip r:embed="rId3"/>
          <a:srcRect b="31010"/>
          <a:stretch/>
        </p:blipFill>
        <p:spPr>
          <a:xfrm>
            <a:off x="643467" y="1472916"/>
            <a:ext cx="10905066" cy="3912167"/>
          </a:xfrm>
          <a:prstGeom prst="rect">
            <a:avLst/>
          </a:prstGeom>
        </p:spPr>
      </p:pic>
    </p:spTree>
    <p:extLst>
      <p:ext uri="{BB962C8B-B14F-4D97-AF65-F5344CB8AC3E}">
        <p14:creationId xmlns:p14="http://schemas.microsoft.com/office/powerpoint/2010/main" val="1301023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brown analog clock">
            <a:extLst>
              <a:ext uri="{FF2B5EF4-FFF2-40B4-BE49-F238E27FC236}">
                <a16:creationId xmlns:a16="http://schemas.microsoft.com/office/drawing/2014/main" id="{E0A6960A-1759-43BD-DF98-D6ED3883D1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3157" b="1184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1" name="Rectangle 1030">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8391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a:extLst>
              <a:ext uri="{FF2B5EF4-FFF2-40B4-BE49-F238E27FC236}">
                <a16:creationId xmlns:a16="http://schemas.microsoft.com/office/drawing/2014/main" id="{8DA89006-775C-BF15-B5DC-24473B42A8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493" b="925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598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A3C47C2-33A2-44B2-BEAB-FEB679075C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324"/>
            <a:ext cx="12192000" cy="6861324"/>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Freeform 3">
            <a:extLst>
              <a:ext uri="{FF2B5EF4-FFF2-40B4-BE49-F238E27FC236}">
                <a16:creationId xmlns:a16="http://schemas.microsoft.com/office/drawing/2014/main" id="{AD182BA8-54AD-4D9F-8264-B0FA8BB47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16">
            <a:extLst>
              <a:ext uri="{FF2B5EF4-FFF2-40B4-BE49-F238E27FC236}">
                <a16:creationId xmlns:a16="http://schemas.microsoft.com/office/drawing/2014/main" id="{4ED83379-0499-45E1-AB78-6AA230F96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4249E0F-1A8A-2DC6-7F58-E79E887C74D5}"/>
              </a:ext>
            </a:extLst>
          </p:cNvPr>
          <p:cNvSpPr>
            <a:spLocks noGrp="1"/>
          </p:cNvSpPr>
          <p:nvPr>
            <p:ph type="title"/>
          </p:nvPr>
        </p:nvSpPr>
        <p:spPr>
          <a:xfrm>
            <a:off x="882494" y="1312442"/>
            <a:ext cx="6437700" cy="2611967"/>
          </a:xfrm>
        </p:spPr>
        <p:txBody>
          <a:bodyPr vert="horz" lIns="91440" tIns="45720" rIns="91440" bIns="45720" rtlCol="0" anchor="b">
            <a:normAutofit/>
          </a:bodyPr>
          <a:lstStyle/>
          <a:p>
            <a:r>
              <a:rPr lang="en-US" sz="3000" kern="1200" dirty="0">
                <a:solidFill>
                  <a:schemeClr val="tx1"/>
                </a:solidFill>
                <a:latin typeface="+mj-lt"/>
                <a:ea typeface="+mj-ea"/>
                <a:cs typeface="+mj-cs"/>
              </a:rPr>
              <a:t>You will learn the fundamental skills required to acquire, munge, transform, manipulate, and visualize data in a computing environment that fosters reproducibility.</a:t>
            </a:r>
          </a:p>
        </p:txBody>
      </p:sp>
    </p:spTree>
    <p:extLst>
      <p:ext uri="{BB962C8B-B14F-4D97-AF65-F5344CB8AC3E}">
        <p14:creationId xmlns:p14="http://schemas.microsoft.com/office/powerpoint/2010/main" val="395327234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49E0F-1A8A-2DC6-7F58-E79E887C74D5}"/>
              </a:ext>
            </a:extLst>
          </p:cNvPr>
          <p:cNvSpPr>
            <a:spLocks noGrp="1"/>
          </p:cNvSpPr>
          <p:nvPr>
            <p:ph type="title"/>
          </p:nvPr>
        </p:nvSpPr>
        <p:spPr>
          <a:xfrm>
            <a:off x="838200" y="3648653"/>
            <a:ext cx="10515600" cy="1325563"/>
          </a:xfrm>
        </p:spPr>
        <p:txBody>
          <a:bodyPr/>
          <a:lstStyle/>
          <a:p>
            <a:r>
              <a:rPr lang="en-US" dirty="0"/>
              <a:t>So, what are you going to learn?</a:t>
            </a:r>
          </a:p>
        </p:txBody>
      </p:sp>
    </p:spTree>
    <p:extLst>
      <p:ext uri="{BB962C8B-B14F-4D97-AF65-F5344CB8AC3E}">
        <p14:creationId xmlns:p14="http://schemas.microsoft.com/office/powerpoint/2010/main" val="91867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6AEFBD-1708-2821-4648-57DF0AE12FCA}"/>
              </a:ext>
            </a:extLst>
          </p:cNvPr>
          <p:cNvSpPr>
            <a:spLocks noGrp="1"/>
          </p:cNvSpPr>
          <p:nvPr>
            <p:ph idx="1"/>
          </p:nvPr>
        </p:nvSpPr>
        <p:spPr>
          <a:xfrm>
            <a:off x="838200" y="574158"/>
            <a:ext cx="10515600" cy="5895915"/>
          </a:xfrm>
        </p:spPr>
        <p:txBody>
          <a:bodyPr>
            <a:normAutofit fontScale="77500" lnSpcReduction="20000"/>
          </a:bodyPr>
          <a:lstStyle/>
          <a:p>
            <a:pPr>
              <a:lnSpc>
                <a:spcPct val="110000"/>
              </a:lnSpc>
              <a:spcBef>
                <a:spcPts val="400"/>
              </a:spcBef>
              <a:spcAft>
                <a:spcPts val="1200"/>
              </a:spcAft>
            </a:pPr>
            <a:r>
              <a:rPr lang="en-US" sz="3600" dirty="0"/>
              <a:t>Have a mental model of the Python data science ecosystem: libraries, capabilities, vocabulary, and widely-available Python resources.</a:t>
            </a:r>
          </a:p>
          <a:p>
            <a:pPr>
              <a:lnSpc>
                <a:spcPct val="110000"/>
              </a:lnSpc>
              <a:spcBef>
                <a:spcPts val="400"/>
              </a:spcBef>
              <a:spcAft>
                <a:spcPts val="1200"/>
              </a:spcAft>
            </a:pPr>
            <a:r>
              <a:rPr lang="en-US" sz="3600" dirty="0"/>
              <a:t>Have the ability to use Python within both interactive (</a:t>
            </a:r>
            <a:r>
              <a:rPr lang="en-US" sz="3600" dirty="0" err="1"/>
              <a:t>Jupyter</a:t>
            </a:r>
            <a:r>
              <a:rPr lang="en-US" sz="3600" dirty="0"/>
              <a:t>, REPL) and non-interactive (scripts) environments.</a:t>
            </a:r>
          </a:p>
          <a:p>
            <a:pPr>
              <a:lnSpc>
                <a:spcPct val="110000"/>
              </a:lnSpc>
              <a:spcBef>
                <a:spcPts val="400"/>
              </a:spcBef>
              <a:spcAft>
                <a:spcPts val="1200"/>
              </a:spcAft>
            </a:pPr>
            <a:r>
              <a:rPr lang="en-US" sz="3600" dirty="0"/>
              <a:t>Be able to perform core data wrangling activities: importing data, reshaping data, transforming data, and exporting data.</a:t>
            </a:r>
          </a:p>
          <a:p>
            <a:pPr>
              <a:lnSpc>
                <a:spcPct val="110000"/>
              </a:lnSpc>
              <a:spcBef>
                <a:spcPts val="400"/>
              </a:spcBef>
              <a:spcAft>
                <a:spcPts val="1200"/>
              </a:spcAft>
            </a:pPr>
            <a:r>
              <a:rPr lang="en-US" sz="3600" dirty="0"/>
              <a:t>Be able to compute descriptive statistics and visualize key patterns and relationships with your data.</a:t>
            </a:r>
          </a:p>
          <a:p>
            <a:pPr>
              <a:lnSpc>
                <a:spcPct val="110000"/>
              </a:lnSpc>
              <a:spcBef>
                <a:spcPts val="400"/>
              </a:spcBef>
              <a:spcAft>
                <a:spcPts val="1200"/>
              </a:spcAft>
            </a:pPr>
            <a:r>
              <a:rPr lang="en-US" sz="3600" dirty="0"/>
              <a:t>Be exposed to modeling via scikit-learn and discuss the fundamentals of building models in Python.</a:t>
            </a:r>
          </a:p>
          <a:p>
            <a:pPr>
              <a:lnSpc>
                <a:spcPct val="110000"/>
              </a:lnSpc>
              <a:spcBef>
                <a:spcPts val="400"/>
              </a:spcBef>
              <a:spcAft>
                <a:spcPts val="1200"/>
              </a:spcAft>
            </a:pPr>
            <a:r>
              <a:rPr lang="en-US" sz="3600" dirty="0"/>
              <a:t>Have the resources and understanding to continue advancing your statistical computing capabilities.</a:t>
            </a:r>
          </a:p>
          <a:p>
            <a:pPr marL="0" indent="0">
              <a:buNone/>
            </a:pPr>
            <a:endParaRPr lang="en-US" dirty="0"/>
          </a:p>
        </p:txBody>
      </p:sp>
    </p:spTree>
    <p:extLst>
      <p:ext uri="{BB962C8B-B14F-4D97-AF65-F5344CB8AC3E}">
        <p14:creationId xmlns:p14="http://schemas.microsoft.com/office/powerpoint/2010/main" val="70203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49E0F-1A8A-2DC6-7F58-E79E887C74D5}"/>
              </a:ext>
            </a:extLst>
          </p:cNvPr>
          <p:cNvSpPr>
            <a:spLocks noGrp="1"/>
          </p:cNvSpPr>
          <p:nvPr>
            <p:ph type="title"/>
          </p:nvPr>
        </p:nvSpPr>
        <p:spPr>
          <a:xfrm>
            <a:off x="838200" y="3648653"/>
            <a:ext cx="10515600" cy="1325563"/>
          </a:xfrm>
        </p:spPr>
        <p:txBody>
          <a:bodyPr/>
          <a:lstStyle/>
          <a:p>
            <a:r>
              <a:rPr lang="en-US" dirty="0"/>
              <a:t>So, how is the class structured?</a:t>
            </a:r>
          </a:p>
        </p:txBody>
      </p:sp>
    </p:spTree>
    <p:extLst>
      <p:ext uri="{BB962C8B-B14F-4D97-AF65-F5344CB8AC3E}">
        <p14:creationId xmlns:p14="http://schemas.microsoft.com/office/powerpoint/2010/main" val="36494199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TotalTime>
  <Words>1086</Words>
  <Application>Microsoft Macintosh PowerPoint</Application>
  <PresentationFormat>Widescreen</PresentationFormat>
  <Paragraphs>75</Paragraphs>
  <Slides>13</Slides>
  <Notes>10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Statistical Computing</vt:lpstr>
      <vt:lpstr>PowerPoint Presentation</vt:lpstr>
      <vt:lpstr>PowerPoint Presentation</vt:lpstr>
      <vt:lpstr>PowerPoint Presentation</vt:lpstr>
      <vt:lpstr>PowerPoint Presentation</vt:lpstr>
      <vt:lpstr>You will learn the fundamental skills required to acquire, munge, transform, manipulate, and visualize data in a computing environment that fosters reproducibility.</vt:lpstr>
      <vt:lpstr>So, what are you going to learn?</vt:lpstr>
      <vt:lpstr>PowerPoint Presentation</vt:lpstr>
      <vt:lpstr>So, how is the class structured?</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Wrangling</dc:title>
  <dc:creator>Bradley Boehmke</dc:creator>
  <cp:lastModifiedBy>Bradley Boehmke</cp:lastModifiedBy>
  <cp:revision>13</cp:revision>
  <cp:lastPrinted>2022-08-21T19:32:06Z</cp:lastPrinted>
  <dcterms:created xsi:type="dcterms:W3CDTF">2022-06-24T20:14:18Z</dcterms:created>
  <dcterms:modified xsi:type="dcterms:W3CDTF">2022-08-21T20:08:35Z</dcterms:modified>
</cp:coreProperties>
</file>

<file path=docProps/thumbnail.jpeg>
</file>